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Playfair Display Bold" panose="00000800000000000000" pitchFamily="2" charset="-52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7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4963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534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407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7972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9736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584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54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413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14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780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473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36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1619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8255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212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06817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286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181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294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072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125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9383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34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804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Эволюция Вычислений: От Пальцев до Аналитической Машины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94539"/>
            <a:ext cx="7556421" cy="1444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История поиска способов облегчить и автоматизировать </a:t>
            </a:r>
            <a:r>
              <a:rPr lang="en-US" sz="220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счет</a:t>
            </a:r>
            <a:r>
              <a:rPr lang="en-US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ru-RU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Подготовил</a:t>
            </a:r>
            <a:r>
              <a:rPr lang="en-US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</a:t>
            </a:r>
            <a:r>
              <a:rPr lang="ru-RU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ru-RU" sz="2200" dirty="0" err="1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Ботников</a:t>
            </a:r>
            <a:r>
              <a:rPr lang="ru-RU" sz="22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Максим 3515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610195"/>
            <a:ext cx="8451652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Архитектура Аналитической Машины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776526" y="1608534"/>
            <a:ext cx="130773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Несмотря на то что машина Бэббиджа так и не была полностью построена при его жизни, ее архитектура заложила основу всей вычислительной техники.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2377916" y="2948821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Ввод Программы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6526" y="3428643"/>
            <a:ext cx="437507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 помощью </a:t>
            </a: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перфокарт</a:t>
            </a: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(идея, заимствованная у Жаккарда).</a:t>
            </a:r>
            <a:endParaRPr lang="en-US" sz="17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76" y="2855000"/>
            <a:ext cx="3661648" cy="3661648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2190" y="3372624"/>
            <a:ext cx="554712" cy="554712"/>
          </a:xfrm>
          <a:prstGeom prst="roundRect">
            <a:avLst>
              <a:gd name="adj" fmla="val 1646775"/>
            </a:avLst>
          </a:prstGeom>
          <a:solidFill>
            <a:srgbClr val="E0E0E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4709" y="3525143"/>
            <a:ext cx="249555" cy="24955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78804" y="256817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"Склад" (Память)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9478804" y="3048000"/>
            <a:ext cx="437507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Хранение до 1000 50-разрядных десятичных чисел.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376" y="2855000"/>
            <a:ext cx="3661648" cy="3661648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7582317" y="2732544"/>
            <a:ext cx="554712" cy="554712"/>
          </a:xfrm>
          <a:prstGeom prst="roundRect">
            <a:avLst>
              <a:gd name="adj" fmla="val 1646775"/>
            </a:avLst>
          </a:prstGeom>
          <a:solidFill>
            <a:srgbClr val="E0E0E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34836" y="2885063"/>
            <a:ext cx="249555" cy="24955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89770" y="409086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"Завод" (АЛУ)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9589770" y="4570690"/>
            <a:ext cx="426410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Устройство для выполнения арифметических операций.</a:t>
            </a:r>
            <a:endParaRPr lang="en-US" sz="17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376" y="2855000"/>
            <a:ext cx="3661648" cy="3661648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8799969" y="4408468"/>
            <a:ext cx="554712" cy="554712"/>
          </a:xfrm>
          <a:prstGeom prst="roundRect">
            <a:avLst>
              <a:gd name="adj" fmla="val 1646775"/>
            </a:avLst>
          </a:prstGeom>
          <a:solidFill>
            <a:srgbClr val="E0E0EC"/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52488" y="4560987"/>
            <a:ext cx="249555" cy="24955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478804" y="561355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Блок Управления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9478804" y="6093381"/>
            <a:ext cx="4375071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Обработка инструкций, включая команду </a:t>
            </a: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условного перехода</a:t>
            </a: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4376" y="2855000"/>
            <a:ext cx="3661648" cy="3661648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7582317" y="6084272"/>
            <a:ext cx="554712" cy="554712"/>
          </a:xfrm>
          <a:prstGeom prst="roundRect">
            <a:avLst>
              <a:gd name="adj" fmla="val 1646775"/>
            </a:avLst>
          </a:prstGeom>
          <a:solidFill>
            <a:srgbClr val="E0E0EC"/>
          </a:solidFill>
          <a:ln/>
        </p:spPr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34836" y="6236791"/>
            <a:ext cx="249555" cy="249555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2377916" y="5410319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Устройство Вывода</a:t>
            </a:r>
            <a:endParaRPr lang="en-US" sz="2150" dirty="0"/>
          </a:p>
        </p:txBody>
      </p:sp>
      <p:sp>
        <p:nvSpPr>
          <p:cNvPr id="25" name="Text 15"/>
          <p:cNvSpPr/>
          <p:nvPr/>
        </p:nvSpPr>
        <p:spPr>
          <a:xfrm>
            <a:off x="776526" y="5890141"/>
            <a:ext cx="4375071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Печать результатов ("продукции").</a:t>
            </a:r>
            <a:endParaRPr lang="en-US" sz="1700" dirty="0"/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376" y="2855000"/>
            <a:ext cx="3661648" cy="3661648"/>
          </a:xfrm>
          <a:prstGeom prst="rect">
            <a:avLst/>
          </a:prstGeom>
        </p:spPr>
      </p:pic>
      <p:sp>
        <p:nvSpPr>
          <p:cNvPr id="27" name="Shape 16"/>
          <p:cNvSpPr/>
          <p:nvPr/>
        </p:nvSpPr>
        <p:spPr>
          <a:xfrm>
            <a:off x="5612190" y="5444192"/>
            <a:ext cx="554712" cy="554712"/>
          </a:xfrm>
          <a:prstGeom prst="roundRect">
            <a:avLst>
              <a:gd name="adj" fmla="val 1646775"/>
            </a:avLst>
          </a:prstGeom>
          <a:solidFill>
            <a:srgbClr val="E0E0EC"/>
          </a:solidFill>
          <a:ln/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64709" y="5596711"/>
            <a:ext cx="249555" cy="249555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76526" y="7053024"/>
            <a:ext cx="13077349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Идея перфокарт получила развитие: в </a:t>
            </a:r>
            <a:r>
              <a:rPr lang="en-US" sz="13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1889 году Герман Холлерит</a:t>
            </a: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применил их для быстрой обработки переписи населения США, что привело к созданию компании, ставшей позднее </a:t>
            </a:r>
            <a:r>
              <a:rPr lang="en-US" sz="13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IBM</a:t>
            </a: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9988987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Начало Счета: Пальцы, Бирки и Древние Кости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48784" y="1657826"/>
            <a:ext cx="698813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От примитивных методов к системам счисления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48784" y="2673668"/>
            <a:ext cx="698813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Потребность в счете, возникшая с развитием общества, привела к использованию подручных средств: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8784" y="3550801"/>
            <a:ext cx="698813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Первый "инструмент" — пальцы рук, обусловивший появление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десятичной системы счисления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8784" y="4310182"/>
            <a:ext cx="698813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Использование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деревянных палочек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(бирок), костей и камней.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8784" y="5069562"/>
            <a:ext cx="698813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Археологическая находка —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"Вестоницкая кость"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(30 тыс. лет до н.э.) — свидетельствует о ранних зачатках счета с помощью зарубок.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48784" y="6171248"/>
            <a:ext cx="698813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 временем эти предметы трансформировались в более структурированные средства —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узелки и четки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509" y="1684615"/>
            <a:ext cx="5622608" cy="56226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66509" y="7547848"/>
            <a:ext cx="5622608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Вестоницкая кость с зарубками.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6122670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Абак и Споры о Вычислениях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1341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Естественным шагом в развитии счета стал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Абак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счетная доска, использующая бусины или косточки. Это приспособление позволяло выполнять вычисления по разрядам (единицы, десятки, сотни) с учетом переноса.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3132772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Совершенствование абака привело к появлению китайского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суаньпаня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и русских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счетов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876675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Абак был оптимален для сложения и вычитания, но плохо подходил для умножения и деления.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47750" y="4782979"/>
            <a:ext cx="6011823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 распространением бумаги и карандаша возник спор о преимуществах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аналитических расчетов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(выполняемых на бумаге) над счетом на линиях (с помощью абака), который отражен в знаменитой средневековой миниатюре.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33425" y="4782979"/>
            <a:ext cx="22860" cy="1676400"/>
          </a:xfrm>
          <a:prstGeom prst="rect">
            <a:avLst/>
          </a:prstGeom>
          <a:solidFill>
            <a:srgbClr val="101014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837"/>
            <a:ext cx="105332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Логарифмы и Счетные Палочки Джона Непера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813441"/>
            <a:ext cx="13042821" cy="1181457"/>
          </a:xfrm>
          <a:prstGeom prst="roundRect">
            <a:avLst>
              <a:gd name="adj" fmla="val 2880"/>
            </a:avLst>
          </a:prstGeom>
          <a:solidFill>
            <a:srgbClr val="D5D5DD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151459"/>
            <a:ext cx="226814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4232" y="2096929"/>
            <a:ext cx="121355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Крупнейшее достижение Непера — изобретение логарифмов, превратившее умножение и деление больших чисел в простое сложение и вычитание.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93790" y="3590211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F3F3F7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55973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8" name="Shape 5"/>
          <p:cNvSpPr/>
          <p:nvPr/>
        </p:nvSpPr>
        <p:spPr>
          <a:xfrm>
            <a:off x="2551688" y="3250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5761" y="3454122"/>
            <a:ext cx="272177" cy="27217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51084" y="415718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Логарифмические Таблицы (1614)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51084" y="5001935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Позволили легко выполнять сложные операции (умножение/деление) путем сложения и вычитания.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16962" y="3590211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F3F3F7"/>
          </a:solidFill>
          <a:ln/>
        </p:spPr>
      </p:sp>
      <p:sp>
        <p:nvSpPr>
          <p:cNvPr id="13" name="Shape 9"/>
          <p:cNvSpPr/>
          <p:nvPr/>
        </p:nvSpPr>
        <p:spPr>
          <a:xfrm>
            <a:off x="5216962" y="355973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14" name="Shape 10"/>
          <p:cNvSpPr/>
          <p:nvPr/>
        </p:nvSpPr>
        <p:spPr>
          <a:xfrm>
            <a:off x="6974860" y="3250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8933" y="3454122"/>
            <a:ext cx="272177" cy="27217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474256" y="415718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Счетные Палочки Непера (1617)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5474256" y="5001935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Механический прибор для умножения, основанный на методе </a:t>
            </a: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"умножения решеткой"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Описан в труде "Рабдология".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9640133" y="3590211"/>
            <a:ext cx="4196358" cy="3846433"/>
          </a:xfrm>
          <a:prstGeom prst="roundRect">
            <a:avLst>
              <a:gd name="adj" fmla="val 3804"/>
            </a:avLst>
          </a:prstGeom>
          <a:solidFill>
            <a:srgbClr val="F3F3F7"/>
          </a:solidFill>
          <a:ln/>
        </p:spPr>
      </p:sp>
      <p:sp>
        <p:nvSpPr>
          <p:cNvPr id="19" name="Shape 14"/>
          <p:cNvSpPr/>
          <p:nvPr/>
        </p:nvSpPr>
        <p:spPr>
          <a:xfrm>
            <a:off x="9640133" y="3559731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101014"/>
          </a:solidFill>
          <a:ln/>
        </p:spPr>
      </p:sp>
      <p:sp>
        <p:nvSpPr>
          <p:cNvPr id="20" name="Shape 15"/>
          <p:cNvSpPr/>
          <p:nvPr/>
        </p:nvSpPr>
        <p:spPr>
          <a:xfrm>
            <a:off x="11398032" y="32500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01014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105" y="3454122"/>
            <a:ext cx="272177" cy="27217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97427" y="415718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"Арифметика" и Двоичный Код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9897427" y="5001935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Непер разработал счетную доску для операций в </a:t>
            </a:r>
            <a:r>
              <a:rPr lang="en-US" sz="17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двоичной системе счисления</a:t>
            </a: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(приложение к "Рабдологии"), предвосхитив современные цифровые принципы.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3" y="521613"/>
            <a:ext cx="11426190" cy="474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Веревочный Компьютер Апрафала: Легенда или Реальность?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3773" y="1450777"/>
            <a:ext cx="710826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Некоторые историки считают, что первые компьютеры появились намного раньше механических машин.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948214" y="2270879"/>
            <a:ext cx="6823829" cy="910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"Scientific American" опубликовал в 1995 году статью об удивительной находке археологов: веревочном компьютере, созданном около </a:t>
            </a: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850 г. н.э.</a:t>
            </a: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на острове Апрафал.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663773" y="2270879"/>
            <a:ext cx="22860" cy="910114"/>
          </a:xfrm>
          <a:prstGeom prst="rect">
            <a:avLst/>
          </a:prstGeom>
          <a:solidFill>
            <a:srgbClr val="101014"/>
          </a:solidFill>
          <a:ln/>
        </p:spPr>
      </p:sp>
      <p:sp>
        <p:nvSpPr>
          <p:cNvPr id="6" name="Text 4"/>
          <p:cNvSpPr/>
          <p:nvPr/>
        </p:nvSpPr>
        <p:spPr>
          <a:xfrm>
            <a:off x="663773" y="3394353"/>
            <a:ext cx="710826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Это устройство, если верить описанию, состояло из элементов, аналогичных современным ЭВМ: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663773" y="4171712"/>
            <a:ext cx="710826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Использовалась </a:t>
            </a: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двоичная система</a:t>
            </a: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663773" y="4541401"/>
            <a:ext cx="7108269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Устройства-ящики, представляющие собой </a:t>
            </a: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триггеры</a:t>
            </a: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(положение веревки — "0" или "1").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63773" y="5214461"/>
            <a:ext cx="710826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Ряды из восьми ящиков формировали </a:t>
            </a:r>
            <a:r>
              <a:rPr lang="en-US" sz="14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восьмибитные ячейки памяти</a:t>
            </a: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663773" y="5584150"/>
            <a:ext cx="7108269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Были обнаружены логические устройства "И", "ИЛИ", "НЕ".</a:t>
            </a:r>
            <a:endParaRPr lang="en-US" sz="14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340" y="1493520"/>
            <a:ext cx="5731788" cy="573178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8242340" y="7438668"/>
            <a:ext cx="5731788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(Хотите верьте, хотите нет!) Находка намекает, что идеи программируемых машин уходят корнями в глубокую древность.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8580"/>
            <a:ext cx="1068240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Первые Механические Калькуляторы (XVII Век)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39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Попытки автоматизировать вычисления требовали сложных механизмов.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99960" y="2657237"/>
            <a:ext cx="30480" cy="4553783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5" name="Shape 3"/>
          <p:cNvSpPr/>
          <p:nvPr/>
        </p:nvSpPr>
        <p:spPr>
          <a:xfrm>
            <a:off x="6892052" y="2897148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6" name="Shape 4"/>
          <p:cNvSpPr/>
          <p:nvPr/>
        </p:nvSpPr>
        <p:spPr>
          <a:xfrm>
            <a:off x="7230189" y="2827377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101014"/>
          </a:solidFill>
          <a:ln/>
        </p:spPr>
      </p:sp>
      <p:sp>
        <p:nvSpPr>
          <p:cNvPr id="7" name="Text 5"/>
          <p:cNvSpPr/>
          <p:nvPr/>
        </p:nvSpPr>
        <p:spPr>
          <a:xfrm>
            <a:off x="2406134" y="2735104"/>
            <a:ext cx="40018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1452–1519: Леонардо да Винчи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225522"/>
            <a:ext cx="56141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Создал эскиз суммирующего устройства с десятизубчатыми шестернями.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84720" y="4258032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0" name="Shape 8"/>
          <p:cNvSpPr/>
          <p:nvPr/>
        </p:nvSpPr>
        <p:spPr>
          <a:xfrm>
            <a:off x="7230189" y="4188262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101014"/>
          </a:solidFill>
          <a:ln/>
        </p:spPr>
      </p:sp>
      <p:sp>
        <p:nvSpPr>
          <p:cNvPr id="11" name="Text 9"/>
          <p:cNvSpPr/>
          <p:nvPr/>
        </p:nvSpPr>
        <p:spPr>
          <a:xfrm>
            <a:off x="8222456" y="4095988"/>
            <a:ext cx="3601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1623: Вильгельм Шиккард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8222456" y="4586407"/>
            <a:ext cx="56141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Сконструировал машину, способную автоматически выполнять четыре арифметических действия (обнаружена в письмах Кеплера в 1958 г.).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892052" y="5494734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C6C6D2"/>
          </a:solidFill>
          <a:ln/>
        </p:spPr>
      </p:sp>
      <p:sp>
        <p:nvSpPr>
          <p:cNvPr id="14" name="Shape 12"/>
          <p:cNvSpPr/>
          <p:nvPr/>
        </p:nvSpPr>
        <p:spPr>
          <a:xfrm>
            <a:off x="7230189" y="5424964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101014"/>
          </a:solidFill>
          <a:ln/>
        </p:spPr>
      </p:sp>
      <p:sp>
        <p:nvSpPr>
          <p:cNvPr id="15" name="Text 13"/>
          <p:cNvSpPr/>
          <p:nvPr/>
        </p:nvSpPr>
        <p:spPr>
          <a:xfrm>
            <a:off x="3572708" y="53326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1642: Блез Паскаль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823109"/>
            <a:ext cx="56141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Изобрел "Паскалину" для помощи отцу в налоговых расчетах. Устройство для сложения и вычитания на основе зубчатого колеса.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10071497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Шаг Вперед: Машина Лейбница и Русские Счеты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24013"/>
            <a:ext cx="3660100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Готфрид Лейбниц (1673)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33425" y="2226469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Создал счетную машину, которая стала прототипом арифмометра, используемого до середины XX века.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3425" y="3085624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Могла выполнять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сложение, вычитание, умножение, деление и извлечение квадратных корней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3425" y="3829526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Использовал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ступенчатый валик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(колесо Лейбница), который позволял выполнять умножение через многократное сложение.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3425" y="4908709"/>
            <a:ext cx="6326148" cy="670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1703 году написал трактат о важности </a:t>
            </a:r>
            <a:r>
              <a:rPr lang="en-US" sz="165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двоичной арифметики</a:t>
            </a: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("Expication de l'Arithmetique Binary").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3425" y="5767864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Эти идеи были реализованы в машине М. Гана (1778 г.) и способствовали распространению механических калькуляторов.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873919"/>
            <a:ext cx="13015079" cy="546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Русские Инженеры и Вычислительные Устройства XIX Века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65453" y="1858089"/>
            <a:ext cx="13099494" cy="349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 XIX веке в России был предложен ряд оригинальных механических устройств.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453" y="2453997"/>
            <a:ext cx="656153" cy="6561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94974" y="2638544"/>
            <a:ext cx="3150870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1770: Машина Якобсона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694974" y="3111460"/>
            <a:ext cx="5483543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Одно из первых механических устройств. Отличалась устройством, позволяющим автоматически подсчитывать число произведенных вычитаний (определение частного).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1884" y="2453997"/>
            <a:ext cx="656153" cy="6561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81405" y="2638544"/>
            <a:ext cx="411968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1867: Самосчеты Буняковского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8381405" y="3111460"/>
            <a:ext cx="5483543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Простейший механический счетный механизм, основанный на принципе действия русских счетов. Предназначен для сложения больших чисел.</a:t>
            </a:r>
            <a:endParaRPr lang="en-US" sz="17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5453" y="5298519"/>
            <a:ext cx="656153" cy="6561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94974" y="5483066"/>
            <a:ext cx="273403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1881: Бруски Иофе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1694974" y="5955983"/>
            <a:ext cx="5483543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Простое множительное устройство, основанное на теореме З.Я. Слонимского. Значительно упрощали операцию умножения для своего времени.</a:t>
            </a:r>
            <a:endParaRPr lang="en-US" sz="17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1884" y="5298519"/>
            <a:ext cx="656153" cy="6561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81405" y="5483066"/>
            <a:ext cx="357104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1846: Счислитель Куммера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8381405" y="5955983"/>
            <a:ext cx="548354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Наиболее совершенный портативный прибор своего класса, вошедший в историю. Серийно выпускался до 1970-х годов.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7703225" cy="545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Чарльз Бэббидж: Отец Компьютера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29" y="1717715"/>
            <a:ext cx="4922044" cy="49220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3429" y="6885146"/>
            <a:ext cx="492204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Чарльз Бэббидж (1791–1871)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63429" y="7360563"/>
            <a:ext cx="4922044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225302" y="1690449"/>
            <a:ext cx="7100649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Программное Управление и Автоматизация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225302" y="2317552"/>
            <a:ext cx="7649170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Бэббидж первым предложил использовать принцип программного управления для автоматических вычислений, разрабатывая полностью автоматическую машину.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5302" y="3560683"/>
            <a:ext cx="7649170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1822: Разностная машина.</a:t>
            </a: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Предназначалась для решения дифференциальных уравнений, используя только операцию сложения ("метод конечных разностей").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25302" y="4683919"/>
            <a:ext cx="7649170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1830-е: Аналитическая машина.</a:t>
            </a: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Программируемая вычислительная машина, которая определила основные черты современного компьютера, включая память, АЛУ ("завод") и блок управления.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225302" y="6156127"/>
            <a:ext cx="7649170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Ада Лавлейс</a:t>
            </a: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помогала Бэббиджу и создала первые последовательности инструкций (программы) для Аналитической машины, став первым программистом в истории.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937</Words>
  <Application>Microsoft Office PowerPoint</Application>
  <PresentationFormat>Произвольный</PresentationFormat>
  <Paragraphs>88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Open Sans</vt:lpstr>
      <vt:lpstr>Calibri Light</vt:lpstr>
      <vt:lpstr>Arial</vt:lpstr>
      <vt:lpstr>Playfair Display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Matrix Ix</cp:lastModifiedBy>
  <cp:revision>2</cp:revision>
  <dcterms:created xsi:type="dcterms:W3CDTF">2025-11-06T09:35:59Z</dcterms:created>
  <dcterms:modified xsi:type="dcterms:W3CDTF">2025-11-06T09:37:15Z</dcterms:modified>
</cp:coreProperties>
</file>